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Nuni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Nunito-bold.fntdata"/><Relationship Id="rId30" Type="http://schemas.openxmlformats.org/officeDocument/2006/relationships/font" Target="fonts/Nunito-regular.fntdata"/><Relationship Id="rId11" Type="http://schemas.openxmlformats.org/officeDocument/2006/relationships/slide" Target="slides/slide6.xml"/><Relationship Id="rId33" Type="http://schemas.openxmlformats.org/officeDocument/2006/relationships/font" Target="fonts/Nunito-boldItalic.fntdata"/><Relationship Id="rId10" Type="http://schemas.openxmlformats.org/officeDocument/2006/relationships/slide" Target="slides/slide5.xml"/><Relationship Id="rId32" Type="http://schemas.openxmlformats.org/officeDocument/2006/relationships/font" Target="fonts/Nuni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them brainstorm a skill that they have been working on that is tough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4ecc4db31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4ecc4db31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4ecc4db3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4ecc4db3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54ecc4db31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54ecc4db31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4ecc4db3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4ecc4db3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54ecc4db3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54ecc4db3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518ecb5c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518ecb5c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4ecc4db31_0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4ecc4db31_0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Allura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g54ecc4db31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54ecc4db31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g54ecc4db3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54ecc4db3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5518ecb5c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5518ecb5c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9dfec4f5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9dfec4f5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54ecc4db31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54ecc4db31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effective in behavior change to attend to favorable behaviors than to punish negative behaviors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Positive opposite example: E.g., Your child swears when frustrated and you notice that one time, your child becomes frustrated and does not swear. You then bring positive attention to the fact that the child got frustrated and expressed frustration calmly/used a coping skill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Point programs example: E.g., Earning points (that can later be cashed in for a prize) for washing dishes without reminder</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4ecc4db3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54ecc4db3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g54ecc4db31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54ecc4db31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510c182c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510c182c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4ecc4db3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4ecc4db31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Visual to engage in task analysis </a:t>
            </a:r>
            <a:endParaRPr/>
          </a:p>
          <a:p>
            <a:pPr indent="0" lvl="0" marL="0" rtl="0" algn="l">
              <a:spcBef>
                <a:spcPts val="0"/>
              </a:spcBef>
              <a:spcAft>
                <a:spcPts val="0"/>
              </a:spcAft>
              <a:buClr>
                <a:srgbClr val="000000"/>
              </a:buClr>
              <a:buSzPts val="1100"/>
              <a:buFont typeface="Arial"/>
              <a:buNone/>
            </a:pPr>
            <a:r>
              <a:rPr lang="en"/>
              <a:t>Make a phone call: Do a task analysis and then use BST to train your neighbor</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54ecc4db31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4ecc4db31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54ecc4db31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54ecc4db31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518ecb5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518ecb5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5510c182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5510c182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54ecc4db31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54ecc4db31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4ecc4db3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4ecc4db3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Frontal Lobe: Problem solving/decision-making/impulse control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4ecc4db31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4ecc4db31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SzPts val="1300"/>
              <a:buChar char="●"/>
              <a:defRPr/>
            </a:lvl1pPr>
            <a:lvl2pPr indent="-298450" lvl="1" marL="914400" algn="ctr">
              <a:spcBef>
                <a:spcPts val="1600"/>
              </a:spcBef>
              <a:spcAft>
                <a:spcPts val="0"/>
              </a:spcAft>
              <a:buSzPts val="1100"/>
              <a:buChar char="○"/>
              <a:defRPr/>
            </a:lvl2pPr>
            <a:lvl3pPr indent="-298450" lvl="2" marL="1371600" algn="ctr">
              <a:spcBef>
                <a:spcPts val="1600"/>
              </a:spcBef>
              <a:spcAft>
                <a:spcPts val="0"/>
              </a:spcAft>
              <a:buSzPts val="1100"/>
              <a:buChar char="■"/>
              <a:defRPr/>
            </a:lvl3pPr>
            <a:lvl4pPr indent="-298450" lvl="3" marL="1828800" algn="ctr">
              <a:spcBef>
                <a:spcPts val="1600"/>
              </a:spcBef>
              <a:spcAft>
                <a:spcPts val="0"/>
              </a:spcAft>
              <a:buSzPts val="1100"/>
              <a:buChar char="●"/>
              <a:defRPr/>
            </a:lvl4pPr>
            <a:lvl5pPr indent="-298450" lvl="4" marL="2286000" algn="ctr">
              <a:spcBef>
                <a:spcPts val="1600"/>
              </a:spcBef>
              <a:spcAft>
                <a:spcPts val="0"/>
              </a:spcAft>
              <a:buSzPts val="1100"/>
              <a:buChar char="○"/>
              <a:defRPr/>
            </a:lvl5pPr>
            <a:lvl6pPr indent="-298450" lvl="5" marL="2743200" algn="ctr">
              <a:spcBef>
                <a:spcPts val="1600"/>
              </a:spcBef>
              <a:spcAft>
                <a:spcPts val="0"/>
              </a:spcAft>
              <a:buSzPts val="1100"/>
              <a:buChar char="■"/>
              <a:defRPr/>
            </a:lvl6pPr>
            <a:lvl7pPr indent="-298450" lvl="6" marL="3200400" algn="ctr">
              <a:spcBef>
                <a:spcPts val="1600"/>
              </a:spcBef>
              <a:spcAft>
                <a:spcPts val="0"/>
              </a:spcAft>
              <a:buSzPts val="1100"/>
              <a:buChar char="●"/>
              <a:defRPr/>
            </a:lvl7pPr>
            <a:lvl8pPr indent="-298450" lvl="7" marL="3657600" algn="ctr">
              <a:spcBef>
                <a:spcPts val="1600"/>
              </a:spcBef>
              <a:spcAft>
                <a:spcPts val="0"/>
              </a:spcAft>
              <a:buSzPts val="1100"/>
              <a:buChar char="○"/>
              <a:defRPr/>
            </a:lvl8pPr>
            <a:lvl9pPr indent="-298450" lvl="8" marL="4114800" algn="ctr">
              <a:spcBef>
                <a:spcPts val="1600"/>
              </a:spcBef>
              <a:spcAft>
                <a:spcPts val="160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www.youtube.com/watch?v=NLm2BuW73m4" TargetMode="Externa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www.youtube.com/watch?v=IwaqAkwbd_w" TargetMode="Externa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www.coursera.org/learn/everyday-parentin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Behavior Support for Adolescents</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PTT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Behavioral Skills Training (BST)</a:t>
            </a:r>
            <a:endParaRPr/>
          </a:p>
        </p:txBody>
      </p:sp>
      <p:sp>
        <p:nvSpPr>
          <p:cNvPr id="180" name="Google Shape;180;p22"/>
          <p:cNvSpPr txBox="1"/>
          <p:nvPr>
            <p:ph idx="1" type="body"/>
          </p:nvPr>
        </p:nvSpPr>
        <p:spPr>
          <a:xfrm>
            <a:off x="819150" y="1523600"/>
            <a:ext cx="7505700" cy="291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Four-step procedure designed for teaching children with ASD a target skill</a:t>
            </a:r>
            <a:endParaRPr sz="1400"/>
          </a:p>
          <a:p>
            <a:pPr indent="-317500" lvl="0" marL="457200" rtl="0" algn="l">
              <a:spcBef>
                <a:spcPts val="1600"/>
              </a:spcBef>
              <a:spcAft>
                <a:spcPts val="0"/>
              </a:spcAft>
              <a:buSzPts val="1400"/>
              <a:buChar char="●"/>
            </a:pPr>
            <a:r>
              <a:rPr lang="en" sz="1400"/>
              <a:t>Instruction</a:t>
            </a:r>
            <a:endParaRPr sz="1400"/>
          </a:p>
          <a:p>
            <a:pPr indent="-317500" lvl="1" marL="914400" rtl="0" algn="l">
              <a:spcBef>
                <a:spcPts val="0"/>
              </a:spcBef>
              <a:spcAft>
                <a:spcPts val="0"/>
              </a:spcAft>
              <a:buSzPts val="1400"/>
              <a:buChar char="○"/>
            </a:pPr>
            <a:r>
              <a:rPr lang="en" sz="1400"/>
              <a:t>Review all steps of the skill (visually and/or verbally)</a:t>
            </a:r>
            <a:endParaRPr sz="1400"/>
          </a:p>
          <a:p>
            <a:pPr indent="-317500" lvl="0" marL="457200" rtl="0" algn="l">
              <a:spcBef>
                <a:spcPts val="0"/>
              </a:spcBef>
              <a:spcAft>
                <a:spcPts val="0"/>
              </a:spcAft>
              <a:buSzPts val="1400"/>
              <a:buChar char="●"/>
            </a:pPr>
            <a:r>
              <a:rPr lang="en" sz="1400"/>
              <a:t>Modeling</a:t>
            </a:r>
            <a:endParaRPr sz="1400"/>
          </a:p>
          <a:p>
            <a:pPr indent="-317500" lvl="1" marL="914400" rtl="0" algn="l">
              <a:spcBef>
                <a:spcPts val="0"/>
              </a:spcBef>
              <a:spcAft>
                <a:spcPts val="0"/>
              </a:spcAft>
              <a:buSzPts val="1400"/>
              <a:buChar char="○"/>
            </a:pPr>
            <a:r>
              <a:rPr lang="en" sz="1400"/>
              <a:t>Live demonstration or video modeling the skill</a:t>
            </a:r>
            <a:endParaRPr sz="1400"/>
          </a:p>
          <a:p>
            <a:pPr indent="-317500" lvl="0" marL="457200" rtl="0" algn="l">
              <a:spcBef>
                <a:spcPts val="0"/>
              </a:spcBef>
              <a:spcAft>
                <a:spcPts val="0"/>
              </a:spcAft>
              <a:buSzPts val="1400"/>
              <a:buChar char="●"/>
            </a:pPr>
            <a:r>
              <a:rPr lang="en" sz="1400"/>
              <a:t>Rehearsal</a:t>
            </a:r>
            <a:endParaRPr sz="1400"/>
          </a:p>
          <a:p>
            <a:pPr indent="-317500" lvl="1" marL="914400" rtl="0" algn="l">
              <a:spcBef>
                <a:spcPts val="0"/>
              </a:spcBef>
              <a:spcAft>
                <a:spcPts val="0"/>
              </a:spcAft>
              <a:buSzPts val="1400"/>
              <a:buChar char="○"/>
            </a:pPr>
            <a:r>
              <a:rPr lang="en" sz="1400"/>
              <a:t>Child practices all steps of the skill</a:t>
            </a:r>
            <a:endParaRPr sz="1400"/>
          </a:p>
          <a:p>
            <a:pPr indent="-317500" lvl="0" marL="457200" rtl="0" algn="l">
              <a:spcBef>
                <a:spcPts val="0"/>
              </a:spcBef>
              <a:spcAft>
                <a:spcPts val="0"/>
              </a:spcAft>
              <a:buSzPts val="1400"/>
              <a:buChar char="●"/>
            </a:pPr>
            <a:r>
              <a:rPr lang="en" sz="1400"/>
              <a:t>Feedback</a:t>
            </a:r>
            <a:endParaRPr sz="1400"/>
          </a:p>
          <a:p>
            <a:pPr indent="-317500" lvl="1" marL="914400" rtl="0" algn="l">
              <a:spcBef>
                <a:spcPts val="0"/>
              </a:spcBef>
              <a:spcAft>
                <a:spcPts val="0"/>
              </a:spcAft>
              <a:buSzPts val="1400"/>
              <a:buChar char="○"/>
            </a:pPr>
            <a:r>
              <a:rPr lang="en" sz="1400"/>
              <a:t>Provide reinforcement/praise when the skill is performed correctly</a:t>
            </a:r>
            <a:endParaRPr sz="1400"/>
          </a:p>
          <a:p>
            <a:pPr indent="-317500" lvl="1" marL="914400" rtl="0" algn="l">
              <a:spcBef>
                <a:spcPts val="0"/>
              </a:spcBef>
              <a:spcAft>
                <a:spcPts val="0"/>
              </a:spcAft>
              <a:buSzPts val="1400"/>
              <a:buChar char="○"/>
            </a:pPr>
            <a:r>
              <a:rPr lang="en" sz="1400"/>
              <a:t>Correct any errors made when the skill is performed incorrectly</a:t>
            </a:r>
            <a:endParaRPr/>
          </a:p>
          <a:p>
            <a:pPr indent="0" lvl="0" marL="0" rtl="0" algn="r">
              <a:spcBef>
                <a:spcPts val="1600"/>
              </a:spcBef>
              <a:spcAft>
                <a:spcPts val="1600"/>
              </a:spcAft>
              <a:buNone/>
            </a:pPr>
            <a:r>
              <a:rPr lang="en"/>
              <a:t>(Miltenberger, 2012)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3"/>
          <p:cNvSpPr txBox="1"/>
          <p:nvPr>
            <p:ph type="title"/>
          </p:nvPr>
        </p:nvSpPr>
        <p:spPr>
          <a:xfrm>
            <a:off x="397725" y="75915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Conducting a task analysis</a:t>
            </a:r>
            <a:endParaRPr/>
          </a:p>
        </p:txBody>
      </p:sp>
      <p:sp>
        <p:nvSpPr>
          <p:cNvPr id="186" name="Google Shape;186;p23"/>
          <p:cNvSpPr txBox="1"/>
          <p:nvPr>
            <p:ph idx="1" type="body"/>
          </p:nvPr>
        </p:nvSpPr>
        <p:spPr>
          <a:xfrm>
            <a:off x="397725" y="1642450"/>
            <a:ext cx="3753000" cy="29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 task analysis involves breaking a skill down into manageable, smaller components. </a:t>
            </a:r>
            <a:endParaRPr sz="1800"/>
          </a:p>
          <a:p>
            <a:pPr indent="0" lvl="0" marL="0" rtl="0" algn="l">
              <a:spcBef>
                <a:spcPts val="1600"/>
              </a:spcBef>
              <a:spcAft>
                <a:spcPts val="0"/>
              </a:spcAft>
              <a:buNone/>
            </a:pPr>
            <a:r>
              <a:rPr lang="en" sz="1800"/>
              <a:t>Example: Brushing Teeth</a:t>
            </a:r>
            <a:endParaRPr sz="1800"/>
          </a:p>
          <a:p>
            <a:pPr indent="0" lvl="0" marL="0" rtl="0" algn="l">
              <a:spcBef>
                <a:spcPts val="1600"/>
              </a:spcBef>
              <a:spcAft>
                <a:spcPts val="1600"/>
              </a:spcAft>
              <a:buNone/>
            </a:pPr>
            <a:r>
              <a:t/>
            </a:r>
            <a:endParaRPr/>
          </a:p>
        </p:txBody>
      </p:sp>
      <p:pic>
        <p:nvPicPr>
          <p:cNvPr id="187" name="Google Shape;187;p23"/>
          <p:cNvPicPr preferRelativeResize="0"/>
          <p:nvPr/>
        </p:nvPicPr>
        <p:blipFill rotWithShape="1">
          <a:blip r:embed="rId3">
            <a:alphaModFix/>
          </a:blip>
          <a:srcRect b="5419" l="0" r="2969" t="0"/>
          <a:stretch/>
        </p:blipFill>
        <p:spPr>
          <a:xfrm>
            <a:off x="5387550" y="649275"/>
            <a:ext cx="3181350" cy="3889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Scaffolding</a:t>
            </a:r>
            <a:endParaRPr/>
          </a:p>
        </p:txBody>
      </p:sp>
      <p:sp>
        <p:nvSpPr>
          <p:cNvPr id="193" name="Google Shape;193;p24"/>
          <p:cNvSpPr txBox="1"/>
          <p:nvPr>
            <p:ph idx="1" type="body"/>
          </p:nvPr>
        </p:nvSpPr>
        <p:spPr>
          <a:xfrm>
            <a:off x="819150" y="1469575"/>
            <a:ext cx="3513900" cy="296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When children learn a new skill, we need to provide guidance and support, then lessen that support little by little until they can do the skill independently. </a:t>
            </a:r>
            <a:endParaRPr sz="1800"/>
          </a:p>
        </p:txBody>
      </p:sp>
      <p:pic>
        <p:nvPicPr>
          <p:cNvPr id="194" name="Google Shape;194;p24"/>
          <p:cNvPicPr preferRelativeResize="0"/>
          <p:nvPr/>
        </p:nvPicPr>
        <p:blipFill>
          <a:blip r:embed="rId3">
            <a:alphaModFix/>
          </a:blip>
          <a:stretch>
            <a:fillRect/>
          </a:stretch>
        </p:blipFill>
        <p:spPr>
          <a:xfrm>
            <a:off x="4678850" y="441438"/>
            <a:ext cx="4260626" cy="42606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Increasing Positive/</a:t>
            </a:r>
            <a:endParaRPr/>
          </a:p>
          <a:p>
            <a:pPr indent="0" lvl="0" marL="0" rtl="0" algn="ctr">
              <a:spcBef>
                <a:spcPts val="0"/>
              </a:spcBef>
              <a:spcAft>
                <a:spcPts val="0"/>
              </a:spcAft>
              <a:buNone/>
            </a:pPr>
            <a:r>
              <a:rPr lang="en"/>
              <a:t>Reducing Interfering Behaviors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6"/>
          <p:cNvSpPr txBox="1"/>
          <p:nvPr>
            <p:ph type="title"/>
          </p:nvPr>
        </p:nvSpPr>
        <p:spPr>
          <a:xfrm>
            <a:off x="819150" y="4335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Antecedents</a:t>
            </a:r>
            <a:endParaRPr/>
          </a:p>
        </p:txBody>
      </p:sp>
      <p:sp>
        <p:nvSpPr>
          <p:cNvPr id="205" name="Google Shape;205;p26"/>
          <p:cNvSpPr txBox="1"/>
          <p:nvPr>
            <p:ph idx="1" type="body"/>
          </p:nvPr>
        </p:nvSpPr>
        <p:spPr>
          <a:xfrm>
            <a:off x="819150" y="1046550"/>
            <a:ext cx="7505700" cy="30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Various things that you say or do that make a behavior more or less likely to occur </a:t>
            </a:r>
            <a:endParaRPr b="1" sz="1600"/>
          </a:p>
          <a:p>
            <a:pPr indent="-330200" lvl="0" marL="457200" rtl="0" algn="l">
              <a:spcBef>
                <a:spcPts val="1600"/>
              </a:spcBef>
              <a:spcAft>
                <a:spcPts val="0"/>
              </a:spcAft>
              <a:buSzPts val="1600"/>
              <a:buChar char="●"/>
            </a:pPr>
            <a:r>
              <a:rPr lang="en" sz="1600"/>
              <a:t>Prompts </a:t>
            </a:r>
            <a:endParaRPr sz="1600"/>
          </a:p>
          <a:p>
            <a:pPr indent="-330200" lvl="1" marL="914400" rtl="0" algn="l">
              <a:spcBef>
                <a:spcPts val="0"/>
              </a:spcBef>
              <a:spcAft>
                <a:spcPts val="0"/>
              </a:spcAft>
              <a:buSzPts val="1600"/>
              <a:buChar char="○"/>
            </a:pPr>
            <a:r>
              <a:rPr lang="en" sz="1600"/>
              <a:t>Verbal</a:t>
            </a:r>
            <a:endParaRPr sz="1600"/>
          </a:p>
          <a:p>
            <a:pPr indent="-330200" lvl="1" marL="914400" rtl="0" algn="l">
              <a:spcBef>
                <a:spcPts val="0"/>
              </a:spcBef>
              <a:spcAft>
                <a:spcPts val="0"/>
              </a:spcAft>
              <a:buSzPts val="1600"/>
              <a:buChar char="○"/>
            </a:pPr>
            <a:r>
              <a:rPr lang="en" sz="1600"/>
              <a:t>Physical</a:t>
            </a:r>
            <a:r>
              <a:rPr lang="en" sz="1600"/>
              <a:t>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Antecedents - Setting Events</a:t>
            </a:r>
            <a:endParaRPr/>
          </a:p>
        </p:txBody>
      </p:sp>
      <p:sp>
        <p:nvSpPr>
          <p:cNvPr id="211" name="Google Shape;211;p27"/>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Positive setting events</a:t>
            </a:r>
            <a:endParaRPr b="1" sz="1600"/>
          </a:p>
          <a:p>
            <a:pPr indent="-330200" lvl="0" marL="457200" rtl="0" algn="l">
              <a:spcBef>
                <a:spcPts val="1600"/>
              </a:spcBef>
              <a:spcAft>
                <a:spcPts val="0"/>
              </a:spcAft>
              <a:buSzPts val="1600"/>
              <a:buChar char="●"/>
            </a:pPr>
            <a:r>
              <a:rPr lang="en" sz="1600"/>
              <a:t>Calm tone of voice and facial expression </a:t>
            </a:r>
            <a:endParaRPr sz="1600"/>
          </a:p>
          <a:p>
            <a:pPr indent="-330200" lvl="0" marL="457200" rtl="0" algn="l">
              <a:spcBef>
                <a:spcPts val="0"/>
              </a:spcBef>
              <a:spcAft>
                <a:spcPts val="0"/>
              </a:spcAft>
              <a:buSzPts val="1600"/>
              <a:buChar char="●"/>
            </a:pPr>
            <a:r>
              <a:rPr lang="en" sz="1600"/>
              <a:t>Can add choice of two acceptable options </a:t>
            </a:r>
            <a:endParaRPr sz="1600"/>
          </a:p>
          <a:p>
            <a:pPr indent="-330200" lvl="0" marL="457200" rtl="0" algn="l">
              <a:spcBef>
                <a:spcPts val="0"/>
              </a:spcBef>
              <a:spcAft>
                <a:spcPts val="0"/>
              </a:spcAft>
              <a:buSzPts val="1600"/>
              <a:buChar char="●"/>
            </a:pPr>
            <a:r>
              <a:rPr lang="en" sz="1600"/>
              <a:t>Offering assistance</a:t>
            </a:r>
            <a:endParaRPr sz="1600"/>
          </a:p>
        </p:txBody>
      </p:sp>
      <p:sp>
        <p:nvSpPr>
          <p:cNvPr id="212" name="Google Shape;212;p27"/>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Negative setting events </a:t>
            </a:r>
            <a:endParaRPr b="1" sz="1600"/>
          </a:p>
          <a:p>
            <a:pPr indent="-330200" lvl="0" marL="457200" rtl="0" algn="l">
              <a:spcBef>
                <a:spcPts val="1600"/>
              </a:spcBef>
              <a:spcAft>
                <a:spcPts val="0"/>
              </a:spcAft>
              <a:buSzPts val="1600"/>
              <a:buChar char="●"/>
            </a:pPr>
            <a:r>
              <a:rPr lang="en" sz="1600"/>
              <a:t>Harsh tone</a:t>
            </a:r>
            <a:endParaRPr sz="1600"/>
          </a:p>
          <a:p>
            <a:pPr indent="-330200" lvl="0" marL="457200" rtl="0" algn="l">
              <a:spcBef>
                <a:spcPts val="0"/>
              </a:spcBef>
              <a:spcAft>
                <a:spcPts val="0"/>
              </a:spcAft>
              <a:buSzPts val="1600"/>
              <a:buChar char="●"/>
            </a:pPr>
            <a:r>
              <a:rPr lang="en" sz="1600"/>
              <a:t>Sarcasm</a:t>
            </a:r>
            <a:endParaRPr sz="1600"/>
          </a:p>
          <a:p>
            <a:pPr indent="-330200" lvl="0" marL="457200" rtl="0" algn="l">
              <a:spcBef>
                <a:spcPts val="0"/>
              </a:spcBef>
              <a:spcAft>
                <a:spcPts val="0"/>
              </a:spcAft>
              <a:buSzPts val="1600"/>
              <a:buChar char="●"/>
            </a:pPr>
            <a:r>
              <a:rPr lang="en" sz="1600"/>
              <a:t>“Because I said so”</a:t>
            </a:r>
            <a:endParaRPr sz="1600"/>
          </a:p>
        </p:txBody>
      </p:sp>
      <p:sp>
        <p:nvSpPr>
          <p:cNvPr id="213" name="Google Shape;213;p27"/>
          <p:cNvSpPr txBox="1"/>
          <p:nvPr/>
        </p:nvSpPr>
        <p:spPr>
          <a:xfrm>
            <a:off x="819150" y="1458500"/>
            <a:ext cx="7051800" cy="341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600">
                <a:solidFill>
                  <a:schemeClr val="dk2"/>
                </a:solidFill>
                <a:latin typeface="Calibri"/>
                <a:ea typeface="Calibri"/>
                <a:cs typeface="Calibri"/>
                <a:sym typeface="Calibri"/>
              </a:rPr>
              <a:t>Often </a:t>
            </a:r>
            <a:r>
              <a:rPr i="1" lang="en" sz="1600">
                <a:solidFill>
                  <a:schemeClr val="dk2"/>
                </a:solidFill>
                <a:latin typeface="Calibri"/>
                <a:ea typeface="Calibri"/>
                <a:cs typeface="Calibri"/>
                <a:sym typeface="Calibri"/>
              </a:rPr>
              <a:t>how</a:t>
            </a:r>
            <a:r>
              <a:rPr lang="en" sz="1600">
                <a:solidFill>
                  <a:schemeClr val="dk2"/>
                </a:solidFill>
                <a:latin typeface="Calibri"/>
                <a:ea typeface="Calibri"/>
                <a:cs typeface="Calibri"/>
                <a:sym typeface="Calibri"/>
              </a:rPr>
              <a:t> something is said or presented </a:t>
            </a:r>
            <a:endParaRPr sz="1600">
              <a:solidFill>
                <a:schemeClr val="dk2"/>
              </a:solidFill>
              <a:latin typeface="Calibri"/>
              <a:ea typeface="Calibri"/>
              <a:cs typeface="Calibri"/>
              <a:sym typeface="Calibri"/>
            </a:endParaRPr>
          </a:p>
          <a:p>
            <a:pPr indent="0" lvl="0" marL="0" rtl="0" algn="ctr">
              <a:spcBef>
                <a:spcPts val="1600"/>
              </a:spcBef>
              <a:spcAft>
                <a:spcPts val="0"/>
              </a:spcAft>
              <a:buNone/>
            </a:pPr>
            <a:r>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259325" y="251300"/>
            <a:ext cx="80655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Shaping Behaviors</a:t>
            </a:r>
            <a:endParaRPr/>
          </a:p>
        </p:txBody>
      </p:sp>
      <p:sp>
        <p:nvSpPr>
          <p:cNvPr id="219" name="Google Shape;219;p28"/>
          <p:cNvSpPr txBox="1"/>
          <p:nvPr>
            <p:ph idx="1" type="body"/>
          </p:nvPr>
        </p:nvSpPr>
        <p:spPr>
          <a:xfrm>
            <a:off x="334975" y="1415550"/>
            <a:ext cx="2744700" cy="302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800"/>
              <a:t>Shaping: </a:t>
            </a:r>
            <a:r>
              <a:rPr lang="en" sz="1800">
                <a:highlight>
                  <a:srgbClr val="FFFFFF"/>
                </a:highlight>
              </a:rPr>
              <a:t>a target skill is gradually taught by reinforcing successive approximations of the skill until the child can perform the target skill. </a:t>
            </a:r>
            <a:endParaRPr sz="1800"/>
          </a:p>
        </p:txBody>
      </p:sp>
      <p:pic>
        <p:nvPicPr>
          <p:cNvPr id="220" name="Google Shape;220;p28"/>
          <p:cNvPicPr preferRelativeResize="0"/>
          <p:nvPr/>
        </p:nvPicPr>
        <p:blipFill rotWithShape="1">
          <a:blip r:embed="rId3">
            <a:alphaModFix/>
          </a:blip>
          <a:srcRect b="4370" l="0" r="0" t="0"/>
          <a:stretch/>
        </p:blipFill>
        <p:spPr>
          <a:xfrm>
            <a:off x="3183000" y="1205900"/>
            <a:ext cx="5762625" cy="3643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765125" y="22967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Modeling Behaviors</a:t>
            </a:r>
            <a:endParaRPr/>
          </a:p>
        </p:txBody>
      </p:sp>
      <p:pic>
        <p:nvPicPr>
          <p:cNvPr descr="Grab the companion worksheet for this video here: https://slp.everydayspeech.com/#/video/think-it-or-say-it-younger&#10;&#10;Video Description:&#10;When Alessandra gets a gift she from Serena that she doesn't like, she hurts Serena's feelings by telling her that. Alessandra needs to keep not-so-nice thoughts inside so she doesn't upset other people. When she tries again, she pauses a second and wonders: Should I Think it or Say it?" id="226" name="Google Shape;226;p29" title="Social Skills Video: Think it Or Say It">
            <a:hlinkClick r:id="rId3"/>
          </p:cNvPr>
          <p:cNvPicPr preferRelativeResize="0"/>
          <p:nvPr/>
        </p:nvPicPr>
        <p:blipFill>
          <a:blip r:embed="rId4">
            <a:alphaModFix/>
          </a:blip>
          <a:stretch>
            <a:fillRect/>
          </a:stretch>
        </p:blipFill>
        <p:spPr>
          <a:xfrm>
            <a:off x="2080675" y="1184275"/>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30"/>
          <p:cNvSpPr txBox="1"/>
          <p:nvPr>
            <p:ph type="title"/>
          </p:nvPr>
        </p:nvSpPr>
        <p:spPr>
          <a:xfrm>
            <a:off x="819150" y="4782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Fading Supports</a:t>
            </a:r>
            <a:endParaRPr/>
          </a:p>
        </p:txBody>
      </p:sp>
      <p:sp>
        <p:nvSpPr>
          <p:cNvPr id="232" name="Google Shape;232;p30"/>
          <p:cNvSpPr txBox="1"/>
          <p:nvPr>
            <p:ph idx="1" type="body"/>
          </p:nvPr>
        </p:nvSpPr>
        <p:spPr>
          <a:xfrm>
            <a:off x="819150" y="1188625"/>
            <a:ext cx="7505700" cy="86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While prompting can help individuals learn skills, prompts must be faded out to prevent prompt-dependency </a:t>
            </a:r>
            <a:endParaRPr sz="1600"/>
          </a:p>
          <a:p>
            <a:pPr indent="0" lvl="0" marL="0" rtl="0" algn="l">
              <a:spcBef>
                <a:spcPts val="1600"/>
              </a:spcBef>
              <a:spcAft>
                <a:spcPts val="1600"/>
              </a:spcAft>
              <a:buNone/>
            </a:pPr>
            <a:r>
              <a:t/>
            </a:r>
            <a:endParaRPr sz="1600"/>
          </a:p>
        </p:txBody>
      </p:sp>
      <p:pic>
        <p:nvPicPr>
          <p:cNvPr descr="Fading Prompts — Most-to-Least Prompts: Reducing Visual" id="233" name="Google Shape;233;p30" title="Fading Prompts - Autism Therapy Video">
            <a:hlinkClick r:id="rId3"/>
          </p:cNvPr>
          <p:cNvPicPr preferRelativeResize="0"/>
          <p:nvPr/>
        </p:nvPicPr>
        <p:blipFill>
          <a:blip r:embed="rId4">
            <a:alphaModFix/>
          </a:blip>
          <a:stretch>
            <a:fillRect/>
          </a:stretch>
        </p:blipFill>
        <p:spPr>
          <a:xfrm>
            <a:off x="2628473" y="1858550"/>
            <a:ext cx="3887050" cy="291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1"/>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Consequences</a:t>
            </a:r>
            <a:endParaRPr/>
          </a:p>
        </p:txBody>
      </p:sp>
      <p:sp>
        <p:nvSpPr>
          <p:cNvPr id="239" name="Google Shape;239;p31"/>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Something that happens after a behavior occurs that increases or decreases the likelihood of occurrence of the same behavior under the same conditions in the future</a:t>
            </a:r>
            <a:endParaRPr sz="1600"/>
          </a:p>
          <a:p>
            <a:pPr indent="-330200" lvl="0" marL="457200" rtl="0" algn="l">
              <a:spcBef>
                <a:spcPts val="0"/>
              </a:spcBef>
              <a:spcAft>
                <a:spcPts val="0"/>
              </a:spcAft>
              <a:buSzPts val="1600"/>
              <a:buChar char="●"/>
            </a:pPr>
            <a:r>
              <a:rPr lang="en" sz="1600"/>
              <a:t>Can be positive </a:t>
            </a:r>
            <a:r>
              <a:rPr lang="en" sz="1600" u="sng"/>
              <a:t>or</a:t>
            </a:r>
            <a:r>
              <a:rPr lang="en" sz="1600"/>
              <a:t> negative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Agenda</a:t>
            </a:r>
            <a:endParaRPr/>
          </a:p>
        </p:txBody>
      </p:sp>
      <p:sp>
        <p:nvSpPr>
          <p:cNvPr id="135" name="Google Shape;135;p1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Follow-Up and Questions (10 min)</a:t>
            </a:r>
            <a:endParaRPr/>
          </a:p>
          <a:p>
            <a:pPr indent="0" lvl="0" marL="0" rtl="0" algn="l">
              <a:spcBef>
                <a:spcPts val="1600"/>
              </a:spcBef>
              <a:spcAft>
                <a:spcPts val="0"/>
              </a:spcAft>
              <a:buNone/>
            </a:pPr>
            <a:r>
              <a:rPr lang="en"/>
              <a:t>Behavior Support Presentation (35 min)</a:t>
            </a:r>
            <a:endParaRPr/>
          </a:p>
          <a:p>
            <a:pPr indent="0" lvl="0" marL="0" rtl="0" algn="l">
              <a:spcBef>
                <a:spcPts val="1600"/>
              </a:spcBef>
              <a:spcAft>
                <a:spcPts val="0"/>
              </a:spcAft>
              <a:buNone/>
            </a:pPr>
            <a:r>
              <a:rPr lang="en"/>
              <a:t>Practice Activity (20 min)</a:t>
            </a:r>
            <a:endParaRPr/>
          </a:p>
          <a:p>
            <a:pPr indent="0" lvl="0" marL="0" rtl="0" algn="l">
              <a:spcBef>
                <a:spcPts val="1600"/>
              </a:spcBef>
              <a:spcAft>
                <a:spcPts val="0"/>
              </a:spcAft>
              <a:buNone/>
            </a:pPr>
            <a:r>
              <a:rPr lang="en"/>
              <a:t>Questions/Discussion (10 min)</a:t>
            </a:r>
            <a:endParaRPr/>
          </a:p>
          <a:p>
            <a:pPr indent="0" lvl="0" marL="0" rtl="0" algn="l">
              <a:spcBef>
                <a:spcPts val="1600"/>
              </a:spcBef>
              <a:spcAft>
                <a:spcPts val="0"/>
              </a:spcAft>
              <a:buNone/>
            </a:pPr>
            <a:r>
              <a:rPr lang="en"/>
              <a:t>Parent Socialization (15 min)</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32"/>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Consequences: attending to favorable behaviors</a:t>
            </a:r>
            <a:endParaRPr/>
          </a:p>
        </p:txBody>
      </p:sp>
      <p:sp>
        <p:nvSpPr>
          <p:cNvPr id="245" name="Google Shape;245;p32"/>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Praise</a:t>
            </a:r>
            <a:endParaRPr sz="1600"/>
          </a:p>
          <a:p>
            <a:pPr indent="-330200" lvl="0" marL="457200" rtl="0" algn="l">
              <a:spcBef>
                <a:spcPts val="0"/>
              </a:spcBef>
              <a:spcAft>
                <a:spcPts val="0"/>
              </a:spcAft>
              <a:buSzPts val="1600"/>
              <a:buChar char="●"/>
            </a:pPr>
            <a:r>
              <a:rPr lang="en" sz="1600"/>
              <a:t>Attending to the “positive opposite” of an undesired behavior </a:t>
            </a:r>
            <a:endParaRPr sz="1600"/>
          </a:p>
          <a:p>
            <a:pPr indent="-330200" lvl="1" marL="914400" rtl="0" algn="l">
              <a:spcBef>
                <a:spcPts val="0"/>
              </a:spcBef>
              <a:spcAft>
                <a:spcPts val="0"/>
              </a:spcAft>
              <a:buSzPts val="1600"/>
              <a:buChar char="○"/>
            </a:pPr>
            <a:r>
              <a:rPr lang="en" sz="1600"/>
              <a:t>Can even just say “I noticed that you ____” - this is still positive attention </a:t>
            </a:r>
            <a:endParaRPr sz="1600"/>
          </a:p>
          <a:p>
            <a:pPr indent="-330200" lvl="0" marL="457200" rtl="0" algn="l">
              <a:spcBef>
                <a:spcPts val="0"/>
              </a:spcBef>
              <a:spcAft>
                <a:spcPts val="0"/>
              </a:spcAft>
              <a:buSzPts val="1600"/>
              <a:buChar char="●"/>
            </a:pPr>
            <a:r>
              <a:rPr lang="en" sz="1600"/>
              <a:t>Point programs/rewards may be effective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3"/>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Effective Praise</a:t>
            </a:r>
            <a:endParaRPr/>
          </a:p>
        </p:txBody>
      </p:sp>
      <p:sp>
        <p:nvSpPr>
          <p:cNvPr id="251" name="Google Shape;251;p33"/>
          <p:cNvSpPr txBox="1"/>
          <p:nvPr>
            <p:ph idx="1" type="body"/>
          </p:nvPr>
        </p:nvSpPr>
        <p:spPr>
          <a:xfrm>
            <a:off x="512075" y="1530100"/>
            <a:ext cx="4554600" cy="3152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For preteens, praise is often best received when it is: </a:t>
            </a:r>
            <a:endParaRPr sz="1600"/>
          </a:p>
          <a:p>
            <a:pPr indent="-330200" lvl="1" marL="914400" rtl="0" algn="l">
              <a:spcBef>
                <a:spcPts val="0"/>
              </a:spcBef>
              <a:spcAft>
                <a:spcPts val="0"/>
              </a:spcAft>
              <a:buSzPts val="1600"/>
              <a:buChar char="○"/>
            </a:pPr>
            <a:r>
              <a:rPr lang="en" sz="1600"/>
              <a:t>Low-key</a:t>
            </a:r>
            <a:endParaRPr sz="1600"/>
          </a:p>
          <a:p>
            <a:pPr indent="-330200" lvl="1" marL="914400" rtl="0" algn="l">
              <a:spcBef>
                <a:spcPts val="0"/>
              </a:spcBef>
              <a:spcAft>
                <a:spcPts val="0"/>
              </a:spcAft>
              <a:buSzPts val="1600"/>
              <a:buChar char="○"/>
            </a:pPr>
            <a:r>
              <a:rPr lang="en" sz="1600"/>
              <a:t>Brief</a:t>
            </a:r>
            <a:endParaRPr sz="1600"/>
          </a:p>
          <a:p>
            <a:pPr indent="-330200" lvl="1" marL="914400" rtl="0" algn="l">
              <a:spcBef>
                <a:spcPts val="0"/>
              </a:spcBef>
              <a:spcAft>
                <a:spcPts val="0"/>
              </a:spcAft>
              <a:buSzPts val="1600"/>
              <a:buChar char="○"/>
            </a:pPr>
            <a:r>
              <a:rPr lang="en" sz="1600"/>
              <a:t>Specific</a:t>
            </a:r>
            <a:endParaRPr sz="1600"/>
          </a:p>
          <a:p>
            <a:pPr indent="-330200" lvl="1" marL="914400" rtl="0" algn="l">
              <a:spcBef>
                <a:spcPts val="0"/>
              </a:spcBef>
              <a:spcAft>
                <a:spcPts val="0"/>
              </a:spcAft>
              <a:buSzPts val="1600"/>
              <a:buChar char="○"/>
            </a:pPr>
            <a:r>
              <a:rPr lang="en" sz="1600"/>
              <a:t>Provided privately</a:t>
            </a:r>
            <a:endParaRPr sz="1600"/>
          </a:p>
          <a:p>
            <a:pPr indent="-330200" lvl="0" marL="457200" rtl="0" algn="l">
              <a:spcBef>
                <a:spcPts val="0"/>
              </a:spcBef>
              <a:spcAft>
                <a:spcPts val="0"/>
              </a:spcAft>
              <a:buSzPts val="1600"/>
              <a:buChar char="●"/>
            </a:pPr>
            <a:r>
              <a:rPr lang="en" sz="1600"/>
              <a:t>Include some gesture that indicates approval (e.g., a “pound” or high five) that your child is receptive to</a:t>
            </a:r>
            <a:endParaRPr sz="1600"/>
          </a:p>
          <a:p>
            <a:pPr indent="-330200" lvl="0" marL="457200" rtl="0" algn="l">
              <a:spcBef>
                <a:spcPts val="0"/>
              </a:spcBef>
              <a:spcAft>
                <a:spcPts val="0"/>
              </a:spcAft>
              <a:buSzPts val="1600"/>
              <a:buChar char="●"/>
            </a:pPr>
            <a:r>
              <a:rPr lang="en" sz="1600"/>
              <a:t>Find w</a:t>
            </a:r>
            <a:r>
              <a:rPr lang="en" sz="1600"/>
              <a:t>hat works for your child! </a:t>
            </a:r>
            <a:endParaRPr sz="1600"/>
          </a:p>
        </p:txBody>
      </p:sp>
      <p:pic>
        <p:nvPicPr>
          <p:cNvPr id="252" name="Google Shape;252;p33"/>
          <p:cNvPicPr preferRelativeResize="0"/>
          <p:nvPr/>
        </p:nvPicPr>
        <p:blipFill>
          <a:blip r:embed="rId3">
            <a:alphaModFix/>
          </a:blip>
          <a:stretch>
            <a:fillRect/>
          </a:stretch>
        </p:blipFill>
        <p:spPr>
          <a:xfrm>
            <a:off x="5607575" y="2050825"/>
            <a:ext cx="2971749" cy="16728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Consequences: ignoring interfering behaviors</a:t>
            </a:r>
            <a:endParaRPr/>
          </a:p>
        </p:txBody>
      </p:sp>
      <p:sp>
        <p:nvSpPr>
          <p:cNvPr id="258" name="Google Shape;258;p3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Planned ignoring of undesired behaviors so that they are not reinforced with attention can be effective</a:t>
            </a:r>
            <a:endParaRPr sz="1600"/>
          </a:p>
          <a:p>
            <a:pPr indent="-330200" lvl="0" marL="457200" rtl="0" algn="l">
              <a:spcBef>
                <a:spcPts val="0"/>
              </a:spcBef>
              <a:spcAft>
                <a:spcPts val="0"/>
              </a:spcAft>
              <a:buSzPts val="1600"/>
              <a:buChar char="●"/>
            </a:pPr>
            <a:r>
              <a:rPr lang="en" sz="1600"/>
              <a:t>Reprimands and taking away objects/</a:t>
            </a:r>
            <a:r>
              <a:rPr lang="en" sz="1600"/>
              <a:t>privileges</a:t>
            </a:r>
            <a:r>
              <a:rPr lang="en" sz="1600"/>
              <a:t> are not usually very successful strategies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a:t>
            </a:r>
            <a:endParaRPr/>
          </a:p>
        </p:txBody>
      </p:sp>
      <p:sp>
        <p:nvSpPr>
          <p:cNvPr id="264" name="Google Shape;264;p35"/>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Alan Kazdin: Everyday Parenting</a:t>
            </a:r>
            <a:endParaRPr sz="1600"/>
          </a:p>
          <a:p>
            <a:pPr indent="-330200" lvl="0" marL="457200" rtl="0" algn="l">
              <a:spcBef>
                <a:spcPts val="1600"/>
              </a:spcBef>
              <a:spcAft>
                <a:spcPts val="0"/>
              </a:spcAft>
              <a:buSzPts val="1600"/>
              <a:buChar char="●"/>
            </a:pPr>
            <a:r>
              <a:rPr lang="en" sz="1600" u="sng">
                <a:solidFill>
                  <a:schemeClr val="hlink"/>
                </a:solidFill>
                <a:hlinkClick r:id="rId3"/>
              </a:rPr>
              <a:t>https://www.coursera.org/learn/everyday-parenting</a:t>
            </a:r>
            <a:r>
              <a:rPr lang="en" sz="1600"/>
              <a:t> </a:t>
            </a:r>
            <a:r>
              <a:rPr lang="en" sz="1600"/>
              <a:t> </a:t>
            </a:r>
            <a:endParaRPr sz="1600"/>
          </a:p>
          <a:p>
            <a:pPr indent="0" lvl="0" marL="0" rtl="0" algn="l">
              <a:spcBef>
                <a:spcPts val="1600"/>
              </a:spcBef>
              <a:spcAft>
                <a:spcPts val="1600"/>
              </a:spcAft>
              <a:buNone/>
            </a:pPr>
            <a:r>
              <a:t/>
            </a:r>
            <a:endParaRPr sz="16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6"/>
          <p:cNvSpPr txBox="1"/>
          <p:nvPr>
            <p:ph type="title"/>
          </p:nvPr>
        </p:nvSpPr>
        <p:spPr>
          <a:xfrm>
            <a:off x="1385850" y="1383850"/>
            <a:ext cx="6372300" cy="1379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Let’s practice!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5"/>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Importance of Continuing to Use Behavioral Supports in Adolescence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Teaching/practicing skills</a:t>
            </a:r>
            <a:endParaRPr/>
          </a:p>
        </p:txBody>
      </p:sp>
      <p:sp>
        <p:nvSpPr>
          <p:cNvPr id="146" name="Google Shape;146;p16"/>
          <p:cNvSpPr txBox="1"/>
          <p:nvPr>
            <p:ph idx="1" type="body"/>
          </p:nvPr>
        </p:nvSpPr>
        <p:spPr>
          <a:xfrm>
            <a:off x="819150" y="1421075"/>
            <a:ext cx="7505700" cy="31629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We want to build social abilities that we know will serve your children in the long run</a:t>
            </a:r>
            <a:endParaRPr sz="1600"/>
          </a:p>
          <a:p>
            <a:pPr indent="-330200" lvl="0" marL="457200" rtl="0" algn="l">
              <a:spcBef>
                <a:spcPts val="0"/>
              </a:spcBef>
              <a:spcAft>
                <a:spcPts val="0"/>
              </a:spcAft>
              <a:buSzPts val="1600"/>
              <a:buChar char="●"/>
            </a:pPr>
            <a:r>
              <a:rPr lang="en" sz="1600"/>
              <a:t>Techniques rooted in theories of learning and behavior (e.g., applied behavior analysis) can be successfully applied to all kinds of skills across the lifespan</a:t>
            </a:r>
            <a:endParaRPr sz="1600"/>
          </a:p>
          <a:p>
            <a:pPr indent="-330200" lvl="1" marL="914400" rtl="0" algn="l">
              <a:spcBef>
                <a:spcPts val="0"/>
              </a:spcBef>
              <a:spcAft>
                <a:spcPts val="0"/>
              </a:spcAft>
              <a:buSzPts val="1600"/>
              <a:buChar char="○"/>
            </a:pPr>
            <a:r>
              <a:rPr lang="en" sz="1600"/>
              <a:t>Academic</a:t>
            </a:r>
            <a:endParaRPr sz="1600"/>
          </a:p>
          <a:p>
            <a:pPr indent="-330200" lvl="1" marL="914400" rtl="0" algn="l">
              <a:spcBef>
                <a:spcPts val="0"/>
              </a:spcBef>
              <a:spcAft>
                <a:spcPts val="0"/>
              </a:spcAft>
              <a:buSzPts val="1600"/>
              <a:buChar char="○"/>
            </a:pPr>
            <a:r>
              <a:rPr lang="en" sz="1600"/>
              <a:t>Behavioral</a:t>
            </a:r>
            <a:endParaRPr sz="1600"/>
          </a:p>
          <a:p>
            <a:pPr indent="-330200" lvl="1" marL="914400" rtl="0" algn="l">
              <a:spcBef>
                <a:spcPts val="0"/>
              </a:spcBef>
              <a:spcAft>
                <a:spcPts val="0"/>
              </a:spcAft>
              <a:buSzPts val="1600"/>
              <a:buChar char="○"/>
            </a:pPr>
            <a:r>
              <a:rPr lang="en" sz="1600"/>
              <a:t>Adaptive living</a:t>
            </a:r>
            <a:endParaRPr sz="1600"/>
          </a:p>
          <a:p>
            <a:pPr indent="-330200" lvl="1" marL="914400" rtl="0" algn="l">
              <a:spcBef>
                <a:spcPts val="0"/>
              </a:spcBef>
              <a:spcAft>
                <a:spcPts val="0"/>
              </a:spcAft>
              <a:buSzPts val="1600"/>
              <a:buChar char="○"/>
            </a:pPr>
            <a:r>
              <a:rPr lang="en" sz="1600"/>
              <a:t>Social skills</a:t>
            </a:r>
            <a:endParaRPr sz="1600"/>
          </a:p>
          <a:p>
            <a:pPr indent="-330200" lvl="0" marL="457200" rtl="0" algn="l">
              <a:spcBef>
                <a:spcPts val="0"/>
              </a:spcBef>
              <a:spcAft>
                <a:spcPts val="0"/>
              </a:spcAft>
              <a:buSzPts val="1600"/>
              <a:buChar char="●"/>
            </a:pPr>
            <a:r>
              <a:rPr lang="en" sz="1600"/>
              <a:t>Direct instruction, modeling, practice, and feedback are highly effective in teaching/practicing skills for people of all ages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7"/>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Teaching/practicing skills</a:t>
            </a:r>
            <a:endParaRPr/>
          </a:p>
        </p:txBody>
      </p:sp>
      <p:sp>
        <p:nvSpPr>
          <p:cNvPr id="152" name="Google Shape;152;p17"/>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It is important to consider the level at which a skill should be performed and the value of the skill to your individual child</a:t>
            </a:r>
            <a:endParaRPr sz="1600"/>
          </a:p>
          <a:p>
            <a:pPr indent="-330200" lvl="0" marL="457200" rtl="0" algn="l">
              <a:spcBef>
                <a:spcPts val="0"/>
              </a:spcBef>
              <a:spcAft>
                <a:spcPts val="0"/>
              </a:spcAft>
              <a:buSzPts val="1600"/>
              <a:buChar char="●"/>
            </a:pPr>
            <a:r>
              <a:rPr lang="en" sz="1600"/>
              <a:t>Measurement of whether skills have been learned can be examined through a variety of methods:</a:t>
            </a:r>
            <a:endParaRPr sz="1600"/>
          </a:p>
          <a:p>
            <a:pPr indent="-330200" lvl="2" marL="1371600" rtl="0" algn="l">
              <a:spcBef>
                <a:spcPts val="0"/>
              </a:spcBef>
              <a:spcAft>
                <a:spcPts val="0"/>
              </a:spcAft>
              <a:buSzPts val="1600"/>
              <a:buChar char="■"/>
            </a:pPr>
            <a:r>
              <a:rPr lang="en" sz="1600"/>
              <a:t>Percentage of opportunities successful</a:t>
            </a:r>
            <a:endParaRPr sz="1600"/>
          </a:p>
          <a:p>
            <a:pPr indent="-330200" lvl="2" marL="1371600" rtl="0" algn="l">
              <a:spcBef>
                <a:spcPts val="0"/>
              </a:spcBef>
              <a:spcAft>
                <a:spcPts val="0"/>
              </a:spcAft>
              <a:buSzPts val="1600"/>
              <a:buChar char="■"/>
            </a:pPr>
            <a:r>
              <a:rPr lang="en" sz="1600"/>
              <a:t>Accuracy over time</a:t>
            </a:r>
            <a:endParaRPr sz="1600"/>
          </a:p>
          <a:p>
            <a:pPr indent="-330200" lvl="2" marL="1371600" rtl="0" algn="l">
              <a:spcBef>
                <a:spcPts val="0"/>
              </a:spcBef>
              <a:spcAft>
                <a:spcPts val="0"/>
              </a:spcAft>
              <a:buSzPts val="1600"/>
              <a:buChar char="■"/>
            </a:pPr>
            <a:r>
              <a:rPr lang="en" sz="1600"/>
              <a:t>Latency (how long until individual starts on a skill)</a:t>
            </a:r>
            <a:endParaRPr sz="1600"/>
          </a:p>
          <a:p>
            <a:pPr indent="-330200" lvl="2" marL="1371600" rtl="0" algn="l">
              <a:spcBef>
                <a:spcPts val="0"/>
              </a:spcBef>
              <a:spcAft>
                <a:spcPts val="0"/>
              </a:spcAft>
              <a:buSzPts val="1600"/>
              <a:buChar char="■"/>
            </a:pPr>
            <a:r>
              <a:rPr lang="en" sz="1600"/>
              <a:t>Duration (how long the individual does the skill)</a:t>
            </a:r>
            <a:endParaRPr sz="1600"/>
          </a:p>
          <a:p>
            <a:pPr indent="0" lvl="0" marL="0" rtl="0" algn="l">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18"/>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Addressing behavior challenges </a:t>
            </a:r>
            <a:endParaRPr/>
          </a:p>
        </p:txBody>
      </p:sp>
      <p:sp>
        <p:nvSpPr>
          <p:cNvPr id="158" name="Google Shape;158;p18"/>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Changing the environment by attending to and changing what happens before (antecedent) and/or after (consequence) a behavior can help to address difficult behaviors with your child/pre-teen/teenager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Changes in Adolescence </a:t>
            </a:r>
            <a:endParaRPr/>
          </a:p>
          <a:p>
            <a:pPr indent="0" lvl="0" marL="0" rtl="0" algn="ctr">
              <a:spcBef>
                <a:spcPts val="0"/>
              </a:spcBef>
              <a:spcAft>
                <a:spcPts val="0"/>
              </a:spcAft>
              <a:buNone/>
            </a:pPr>
            <a:r>
              <a:rPr lang="en"/>
              <a:t>Influence Behavior</a:t>
            </a:r>
            <a:endParaRPr/>
          </a:p>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Factors that can contribute to challenging and risk-taking behaviors</a:t>
            </a:r>
            <a:endParaRPr/>
          </a:p>
        </p:txBody>
      </p:sp>
      <p:sp>
        <p:nvSpPr>
          <p:cNvPr id="169" name="Google Shape;169;p20"/>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P</a:t>
            </a:r>
            <a:r>
              <a:rPr lang="en" sz="1600"/>
              <a:t>eers</a:t>
            </a:r>
            <a:endParaRPr sz="1600"/>
          </a:p>
          <a:p>
            <a:pPr indent="-330200" lvl="0" marL="457200" rtl="0" algn="l">
              <a:spcBef>
                <a:spcPts val="0"/>
              </a:spcBef>
              <a:spcAft>
                <a:spcPts val="0"/>
              </a:spcAft>
              <a:buSzPts val="1600"/>
              <a:buChar char="●"/>
            </a:pPr>
            <a:r>
              <a:rPr lang="en" sz="1600"/>
              <a:t>Time unsupervised by adults</a:t>
            </a:r>
            <a:endParaRPr sz="1600"/>
          </a:p>
          <a:p>
            <a:pPr indent="-330200" lvl="0" marL="457200" rtl="0" algn="l">
              <a:spcBef>
                <a:spcPts val="0"/>
              </a:spcBef>
              <a:spcAft>
                <a:spcPts val="0"/>
              </a:spcAft>
              <a:buSzPts val="1600"/>
              <a:buChar char="●"/>
            </a:pPr>
            <a:r>
              <a:rPr lang="en" sz="1600"/>
              <a:t>Still incomplete frontal lobe development</a:t>
            </a:r>
            <a:endParaRPr sz="1600"/>
          </a:p>
          <a:p>
            <a:pPr indent="0" lvl="0" marL="0" rtl="0" algn="l">
              <a:spcBef>
                <a:spcPts val="1600"/>
              </a:spcBef>
              <a:spcAft>
                <a:spcPts val="1600"/>
              </a:spcAft>
              <a:buNone/>
            </a:pPr>
            <a:r>
              <a:t/>
            </a:r>
            <a:endParaRPr sz="1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Teaching Skills Through Behavioral Approaches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